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2"/>
  </p:notesMasterIdLst>
  <p:sldIdLst>
    <p:sldId id="861" r:id="rId2"/>
    <p:sldId id="1016" r:id="rId3"/>
    <p:sldId id="1014" r:id="rId4"/>
    <p:sldId id="1018" r:id="rId5"/>
    <p:sldId id="1019" r:id="rId6"/>
    <p:sldId id="1020" r:id="rId7"/>
    <p:sldId id="1022" r:id="rId8"/>
    <p:sldId id="1021" r:id="rId9"/>
    <p:sldId id="1024" r:id="rId10"/>
    <p:sldId id="1023" r:id="rId11"/>
  </p:sldIdLst>
  <p:sldSz cx="9144000" cy="5715000" type="screen16x10"/>
  <p:notesSz cx="6724650" cy="9866313"/>
  <p:defaultTextStyle>
    <a:defPPr>
      <a:defRPr lang="en-A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80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clrMode="gray"/>
  <p:clrMru>
    <a:srgbClr val="78E1B4"/>
    <a:srgbClr val="FF965E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99" autoAdjust="0"/>
    <p:restoredTop sz="82500" autoAdjust="0"/>
  </p:normalViewPr>
  <p:slideViewPr>
    <p:cSldViewPr>
      <p:cViewPr varScale="1">
        <p:scale>
          <a:sx n="143" d="100"/>
          <a:sy n="143" d="100"/>
        </p:scale>
        <p:origin x="3080" y="184"/>
      </p:cViewPr>
      <p:guideLst>
        <p:guide orient="horz" pos="180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465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08413" y="0"/>
            <a:ext cx="291465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DE2877-BD95-1343-A552-BA2868463D4E}" type="datetimeFigureOut">
              <a:rPr lang="en-US" smtClean="0"/>
              <a:pPr/>
              <a:t>2/14/21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3225" y="739775"/>
            <a:ext cx="5918200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3100" y="4686300"/>
            <a:ext cx="5378450" cy="44402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4650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08413" y="9371013"/>
            <a:ext cx="2914650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6008AE-3493-5D48-A245-434CAFCA04E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474985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42037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904179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01884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57316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902254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378300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728887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351995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41992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75355"/>
            <a:ext cx="7772400" cy="122502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238500"/>
            <a:ext cx="6400800" cy="14605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6EF6CD-5A05-AD49-B453-FBC4F6F6C8B0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D686B7-1218-2B4E-BF52-FE29B0DD9F24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28865"/>
            <a:ext cx="2057400" cy="4876271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28865"/>
            <a:ext cx="6019800" cy="487627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908E64-6402-D945-8D5A-2A600D887B38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F7596F-CC43-3D4E-BDDF-B35BA1640C15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672417"/>
            <a:ext cx="7772400" cy="113506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422261"/>
            <a:ext cx="7772400" cy="1250156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ED6E1C-AFDE-7C44-81F1-DA6F2762B460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33500"/>
            <a:ext cx="4038600" cy="377163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33500"/>
            <a:ext cx="4038600" cy="377163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9C4E8D-7F34-0E4E-B530-8998D6EAF250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79261"/>
            <a:ext cx="4040188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812396"/>
            <a:ext cx="4040188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279261"/>
            <a:ext cx="4041775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812396"/>
            <a:ext cx="4041775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D13D45-15DE-0B4F-AE48-A428CF08051C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05FB2D-7AD0-0C46-9D56-1F21D58EE3A4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E1F094-7F9F-E94D-A8E9-4611D1C305D6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27542"/>
            <a:ext cx="3008313" cy="9683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27542"/>
            <a:ext cx="5111750" cy="487759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195917"/>
            <a:ext cx="3008313" cy="390921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7EC3E1-6F08-2D4D-81E1-165613FF145F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000500"/>
            <a:ext cx="5486400" cy="47228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510646"/>
            <a:ext cx="5486400" cy="3429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472782"/>
            <a:ext cx="5486400" cy="6707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00F1C7-C8AA-6447-B063-AB7C7FA3A957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28600"/>
            <a:ext cx="8229600" cy="95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AU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333500"/>
            <a:ext cx="8229600" cy="3771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5203825"/>
            <a:ext cx="2133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pitchFamily="-102" charset="0"/>
                <a:ea typeface="Arial" pitchFamily="-102" charset="0"/>
                <a:cs typeface="Arial" pitchFamily="-102" charset="0"/>
              </a:defRPr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5203825"/>
            <a:ext cx="2895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pitchFamily="-102" charset="0"/>
                <a:ea typeface="Arial" pitchFamily="-102" charset="0"/>
                <a:cs typeface="Arial" pitchFamily="-102" charset="0"/>
              </a:defRPr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5203825"/>
            <a:ext cx="2133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pitchFamily="-102" charset="0"/>
                <a:ea typeface="Arial" pitchFamily="-102" charset="0"/>
                <a:cs typeface="Arial" pitchFamily="-102" charset="0"/>
              </a:defRPr>
            </a:lvl1pPr>
          </a:lstStyle>
          <a:p>
            <a:pPr>
              <a:defRPr/>
            </a:pPr>
            <a:fld id="{E3E1DF86-46F4-9A4D-8002-DFA2F827E7C5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  <p:sldLayoutId id="2147483692" r:id="rId4"/>
    <p:sldLayoutId id="2147483693" r:id="rId5"/>
    <p:sldLayoutId id="2147483694" r:id="rId6"/>
    <p:sldLayoutId id="2147483695" r:id="rId7"/>
    <p:sldLayoutId id="2147483696" r:id="rId8"/>
    <p:sldLayoutId id="2147483697" r:id="rId9"/>
    <p:sldLayoutId id="2147483698" r:id="rId10"/>
    <p:sldLayoutId id="214748369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 txBox="1">
            <a:spLocks noChangeArrowheads="1"/>
          </p:cNvSpPr>
          <p:nvPr/>
        </p:nvSpPr>
        <p:spPr bwMode="auto">
          <a:xfrm>
            <a:off x="0" y="481236"/>
            <a:ext cx="9144000" cy="4099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400" kern="0" dirty="0">
              <a:solidFill>
                <a:srgbClr val="FFFF00"/>
              </a:solidFill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4400" kern="0" dirty="0">
                <a:solidFill>
                  <a:srgbClr val="FFFF00"/>
                </a:solidFill>
                <a:latin typeface="+mn-lt"/>
                <a:ea typeface="+mn-ea"/>
                <a:cs typeface="+mn-cs"/>
              </a:rPr>
              <a:t>1 Peter 4:19 - 5:7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i="1" kern="0" dirty="0">
                <a:solidFill>
                  <a:srgbClr val="FFFF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(English Standard Version)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400" kern="0" dirty="0">
              <a:solidFill>
                <a:srgbClr val="FFFF00"/>
              </a:solidFill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AU" sz="4400" kern="0" dirty="0">
              <a:solidFill>
                <a:srgbClr val="FFFF00"/>
              </a:solidFill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AU" sz="4400" kern="0" dirty="0">
              <a:solidFill>
                <a:srgbClr val="FFFF00"/>
              </a:solidFill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AU" sz="4400" kern="0" dirty="0">
              <a:solidFill>
                <a:srgbClr val="FFFF00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614452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id="{508757B9-C5FB-0941-BE2B-E7B3378B907E}"/>
              </a:ext>
            </a:extLst>
          </p:cNvPr>
          <p:cNvSpPr txBox="1"/>
          <p:nvPr/>
        </p:nvSpPr>
        <p:spPr>
          <a:xfrm>
            <a:off x="107504" y="538449"/>
            <a:ext cx="9131842" cy="92333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Don’t think that suffering and persecution ought not to happen to a Christian – it’s normal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When the church is persecuted, Elders shepherd to keep the flock from scattering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Although we suffer, filled with joy – look forward to future glory at the return of Christ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9239AAA2-BC73-8E4F-A270-77C7E20A042D}"/>
              </a:ext>
            </a:extLst>
          </p:cNvPr>
          <p:cNvSpPr txBox="1"/>
          <p:nvPr/>
        </p:nvSpPr>
        <p:spPr>
          <a:xfrm>
            <a:off x="323528" y="92173"/>
            <a:ext cx="4701625" cy="44627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AU" sz="23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Elders – Shepherding the flock of God</a:t>
            </a:r>
            <a:endParaRPr lang="en-AU" sz="23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C1EB34F-9E4C-7146-A577-4767D04D8382}"/>
              </a:ext>
            </a:extLst>
          </p:cNvPr>
          <p:cNvSpPr txBox="1"/>
          <p:nvPr/>
        </p:nvSpPr>
        <p:spPr>
          <a:xfrm>
            <a:off x="5220072" y="-7854"/>
            <a:ext cx="3126698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Recognised and appointed Spiritual Leaders in a Church</a:t>
            </a:r>
            <a:endParaRPr lang="en-AU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AA8E247-3A71-1F46-B819-5EDEE95FF7E4}"/>
              </a:ext>
            </a:extLst>
          </p:cNvPr>
          <p:cNvSpPr txBox="1"/>
          <p:nvPr/>
        </p:nvSpPr>
        <p:spPr>
          <a:xfrm>
            <a:off x="1547664" y="1363049"/>
            <a:ext cx="4905662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Shepherding is oversight – Leading and Guarding</a:t>
            </a:r>
            <a:endParaRPr lang="en-AU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3AB111D-9AD5-D34E-B0B2-F9F3881D9A47}"/>
              </a:ext>
            </a:extLst>
          </p:cNvPr>
          <p:cNvSpPr txBox="1"/>
          <p:nvPr/>
        </p:nvSpPr>
        <p:spPr>
          <a:xfrm>
            <a:off x="17179" y="1596839"/>
            <a:ext cx="9131842" cy="92333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Lord doesn’t want reluctant servants, but willing/eager servants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Leading in the Paths of Christ as they themselves follow Christ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Responsibility to see the flock is fed the true Gospel of Christ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44047118-4EAC-0F4D-B2BA-4DEEA6521033}"/>
              </a:ext>
            </a:extLst>
          </p:cNvPr>
          <p:cNvSpPr txBox="1"/>
          <p:nvPr/>
        </p:nvSpPr>
        <p:spPr>
          <a:xfrm>
            <a:off x="17179" y="2420176"/>
            <a:ext cx="2034541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Guarding the Flock</a:t>
            </a:r>
            <a:endParaRPr lang="en-AU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BD5996F-B713-9B47-AB9E-C6BC203E6F15}"/>
              </a:ext>
            </a:extLst>
          </p:cNvPr>
          <p:cNvSpPr txBox="1"/>
          <p:nvPr/>
        </p:nvSpPr>
        <p:spPr>
          <a:xfrm>
            <a:off x="1911443" y="2420176"/>
            <a:ext cx="7206614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Watch out for false teachers/prophets/christs who will lead the flock astray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807B5686-A335-DA46-8633-9951EA4FF57E}"/>
              </a:ext>
            </a:extLst>
          </p:cNvPr>
          <p:cNvSpPr txBox="1"/>
          <p:nvPr/>
        </p:nvSpPr>
        <p:spPr>
          <a:xfrm>
            <a:off x="128039" y="2648011"/>
            <a:ext cx="8990018" cy="92333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Not easy to tell (a wolf that looks like a sheep).  On the outside they appear good.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Discern by the content of their character;  and content of their message.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Steer the flock away from teaching that appeals to the flesh.  Point them to Jesus &amp; His word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01A7231D-6E5E-4542-8BFC-F723BDD16056}"/>
              </a:ext>
            </a:extLst>
          </p:cNvPr>
          <p:cNvSpPr txBox="1"/>
          <p:nvPr/>
        </p:nvSpPr>
        <p:spPr>
          <a:xfrm>
            <a:off x="2910135" y="3511270"/>
            <a:ext cx="6075942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reward for all who eagerly serve the Lord (willingly)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B6F7193A-3EB3-3941-9E70-B5D277FDE081}"/>
              </a:ext>
            </a:extLst>
          </p:cNvPr>
          <p:cNvSpPr txBox="1"/>
          <p:nvPr/>
        </p:nvSpPr>
        <p:spPr>
          <a:xfrm>
            <a:off x="-10425" y="3490498"/>
            <a:ext cx="297713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Unfading Crown of Glory</a:t>
            </a:r>
            <a:endParaRPr lang="en-AU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C5C29855-5ACA-1E49-95C7-549D8D07E606}"/>
              </a:ext>
            </a:extLst>
          </p:cNvPr>
          <p:cNvSpPr txBox="1"/>
          <p:nvPr/>
        </p:nvSpPr>
        <p:spPr>
          <a:xfrm>
            <a:off x="59099" y="3924394"/>
            <a:ext cx="297713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Humility toward one another</a:t>
            </a: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3F30E77E-4471-884B-924E-C08F88CEB420}"/>
              </a:ext>
            </a:extLst>
          </p:cNvPr>
          <p:cNvCxnSpPr>
            <a:cxnSpLocks/>
          </p:cNvCxnSpPr>
          <p:nvPr/>
        </p:nvCxnSpPr>
        <p:spPr>
          <a:xfrm>
            <a:off x="115683" y="3859830"/>
            <a:ext cx="8886751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Rectangle 20">
            <a:extLst>
              <a:ext uri="{FF2B5EF4-FFF2-40B4-BE49-F238E27FC236}">
                <a16:creationId xmlns:a16="http://schemas.microsoft.com/office/drawing/2014/main" id="{BA54E7D3-A5E4-D04E-869A-A79186EBE558}"/>
              </a:ext>
            </a:extLst>
          </p:cNvPr>
          <p:cNvSpPr/>
          <p:nvPr/>
        </p:nvSpPr>
        <p:spPr>
          <a:xfrm>
            <a:off x="3992138" y="3948460"/>
            <a:ext cx="5137370" cy="1754326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en-AU" b="1" baseline="30000" dirty="0">
                <a:latin typeface="Comic Sans MS" panose="030F0902030302020204" pitchFamily="66" charset="0"/>
                <a:ea typeface="Times New Roman" panose="02020603050405020304" pitchFamily="18" charset="0"/>
              </a:rPr>
              <a:t>5 </a:t>
            </a:r>
            <a:r>
              <a:rPr lang="en-AU" dirty="0">
                <a:latin typeface="Comic Sans MS" panose="030F0902030302020204" pitchFamily="66" charset="0"/>
                <a:ea typeface="Times New Roman" panose="02020603050405020304" pitchFamily="18" charset="0"/>
              </a:rPr>
              <a:t>..... “God opposes the proud but gives grace to the humble.”</a:t>
            </a:r>
            <a:r>
              <a:rPr lang="en-AU" b="1" baseline="30000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en-AU" b="1" baseline="30000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6 </a:t>
            </a:r>
            <a:r>
              <a:rPr lang="en-AU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Humble yourselves, therefore, under the mighty hand of God so that at the proper time he may exalt you, </a:t>
            </a:r>
            <a:r>
              <a:rPr lang="en-AU" b="1" baseline="30000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7 </a:t>
            </a:r>
            <a:r>
              <a:rPr lang="en-AU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casting all your anxieties on him, because he cares for you.</a:t>
            </a:r>
            <a:r>
              <a:rPr lang="en-AU" dirty="0"/>
              <a:t> </a:t>
            </a:r>
            <a:endParaRPr lang="en-A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8276F27D-1447-4444-B2A3-FD7A23092241}"/>
              </a:ext>
            </a:extLst>
          </p:cNvPr>
          <p:cNvSpPr txBox="1"/>
          <p:nvPr/>
        </p:nvSpPr>
        <p:spPr>
          <a:xfrm>
            <a:off x="0" y="4252504"/>
            <a:ext cx="3989451" cy="147732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humble enough to follow recognised and appointed Spiritual leaders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 be a good elder, requires humility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 be a functioning church requires humility in all.</a:t>
            </a:r>
          </a:p>
        </p:txBody>
      </p:sp>
    </p:spTree>
    <p:extLst>
      <p:ext uri="{BB962C8B-B14F-4D97-AF65-F5344CB8AC3E}">
        <p14:creationId xmlns:p14="http://schemas.microsoft.com/office/powerpoint/2010/main" val="21759644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4"/>
          <p:cNvSpPr txBox="1">
            <a:spLocks noChangeArrowheads="1"/>
          </p:cNvSpPr>
          <p:nvPr/>
        </p:nvSpPr>
        <p:spPr bwMode="auto">
          <a:xfrm>
            <a:off x="22444" y="0"/>
            <a:ext cx="9144000" cy="51847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indent="152400">
              <a:lnSpc>
                <a:spcPct val="115000"/>
              </a:lnSpc>
              <a:spcAft>
                <a:spcPts val="0"/>
              </a:spcAft>
            </a:pPr>
            <a:r>
              <a:rPr lang="en-AU" sz="28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4:19 </a:t>
            </a:r>
            <a:r>
              <a:rPr lang="en-AU" sz="28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Therefore let those who suffer according to God’s will entrust their souls to a faithful Creator while doing good. </a:t>
            </a:r>
            <a:endParaRPr lang="en-AU" sz="1000" dirty="0">
              <a:solidFill>
                <a:schemeClr val="bg1"/>
              </a:solidFill>
              <a:latin typeface="Times New Roman" panose="02020603050405020304" pitchFamily="18" charset="0"/>
              <a:ea typeface="Arial" panose="020B0604020202020204" pitchFamily="34" charset="0"/>
            </a:endParaRPr>
          </a:p>
          <a:p>
            <a:pPr indent="152400">
              <a:lnSpc>
                <a:spcPct val="115000"/>
              </a:lnSpc>
              <a:spcAft>
                <a:spcPts val="0"/>
              </a:spcAft>
            </a:pPr>
            <a:endParaRPr lang="en-AU" sz="1000" b="1" dirty="0">
              <a:solidFill>
                <a:schemeClr val="bg1"/>
              </a:solidFill>
              <a:latin typeface="Times New Roman" panose="02020603050405020304" pitchFamily="18" charset="0"/>
              <a:ea typeface="Arial" panose="020B0604020202020204" pitchFamily="34" charset="0"/>
            </a:endParaRPr>
          </a:p>
          <a:p>
            <a:pPr indent="152400">
              <a:lnSpc>
                <a:spcPct val="115000"/>
              </a:lnSpc>
              <a:spcAft>
                <a:spcPts val="0"/>
              </a:spcAft>
            </a:pPr>
            <a:r>
              <a:rPr lang="en-AU" sz="2800" b="1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5 </a:t>
            </a:r>
            <a:r>
              <a:rPr lang="en-AU" sz="28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So I exhort the elders among you, as a fellow elder and a witness of the sufferings of Christ, as well as a partaker in the glory that is going to be revealed:  </a:t>
            </a:r>
            <a:r>
              <a:rPr lang="en-AU" sz="28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2 </a:t>
            </a:r>
            <a:r>
              <a:rPr lang="en-AU" sz="28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shepherd the flock of God that is among you, exercising oversight, not under compulsion, but willingly, as God would have you;  not for shameful gain, but eagerly;  </a:t>
            </a:r>
            <a:r>
              <a:rPr lang="en-AU" sz="28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3 </a:t>
            </a:r>
            <a:r>
              <a:rPr lang="en-AU" sz="28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not domineering over those in your charge, but being examples to the flock.  </a:t>
            </a:r>
            <a:r>
              <a:rPr lang="en-AU" sz="28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4 </a:t>
            </a:r>
            <a:r>
              <a:rPr lang="en-AU" sz="28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And when the chief Shepherd appears, you will receive the unfading crown of glory.  </a:t>
            </a:r>
            <a:endParaRPr lang="en-AU" sz="2600" dirty="0">
              <a:solidFill>
                <a:schemeClr val="bg1"/>
              </a:solidFill>
              <a:latin typeface="Times New Roman" panose="02020603050405020304" pitchFamily="18" charset="0"/>
              <a:ea typeface="Arial" panose="020B06040202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57959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4"/>
          <p:cNvSpPr txBox="1">
            <a:spLocks noChangeArrowheads="1"/>
          </p:cNvSpPr>
          <p:nvPr/>
        </p:nvSpPr>
        <p:spPr bwMode="auto">
          <a:xfrm>
            <a:off x="0" y="0"/>
            <a:ext cx="9144000" cy="41190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AU" sz="28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5 </a:t>
            </a:r>
            <a:r>
              <a:rPr lang="en-AU" sz="28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Likewise, you who are younger, be subject to the elders.  Clothe yourselves, all of you, with humility toward one another, for “God opposes the proud but gives grace to the humble.” </a:t>
            </a:r>
            <a:endParaRPr lang="en-AU" sz="2400" dirty="0">
              <a:solidFill>
                <a:schemeClr val="bg1"/>
              </a:solidFill>
              <a:latin typeface="Calibri" panose="020F0502020204030204" pitchFamily="34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AU" sz="28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 </a:t>
            </a:r>
            <a:endParaRPr lang="en-AU" sz="2400" dirty="0">
              <a:solidFill>
                <a:schemeClr val="bg1"/>
              </a:solidFill>
              <a:latin typeface="Calibri" panose="020F0502020204030204" pitchFamily="34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r>
              <a:rPr lang="en-AU" sz="28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6 </a:t>
            </a:r>
            <a:r>
              <a:rPr lang="en-AU" sz="28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Humble yourselves, therefore, under the mighty hand of God so that at the proper time he may exalt you, </a:t>
            </a:r>
            <a:r>
              <a:rPr lang="en-AU" sz="28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7 </a:t>
            </a:r>
            <a:r>
              <a:rPr lang="en-AU" sz="28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casting all your anxieties on him, because he cares for you.</a:t>
            </a:r>
            <a:endParaRPr lang="en-AU" sz="2700" dirty="0">
              <a:solidFill>
                <a:schemeClr val="bg1"/>
              </a:solidFill>
              <a:latin typeface="Times New Roman" panose="02020603050405020304" pitchFamily="18" charset="0"/>
              <a:ea typeface="Arial" panose="020B06040202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74867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id="{508757B9-C5FB-0941-BE2B-E7B3378B907E}"/>
              </a:ext>
            </a:extLst>
          </p:cNvPr>
          <p:cNvSpPr txBox="1"/>
          <p:nvPr/>
        </p:nvSpPr>
        <p:spPr>
          <a:xfrm>
            <a:off x="107504" y="538449"/>
            <a:ext cx="9131842" cy="92333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Don’t think that suffering and persecution ought not to happen to a Christian – it’s normal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When the church is persecuted, Elders shepherd to keep the flock from scattering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Although we suffer, filled with joy – look forward to future glory at the return of Christ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9239AAA2-BC73-8E4F-A270-77C7E20A042D}"/>
              </a:ext>
            </a:extLst>
          </p:cNvPr>
          <p:cNvSpPr txBox="1"/>
          <p:nvPr/>
        </p:nvSpPr>
        <p:spPr>
          <a:xfrm>
            <a:off x="323528" y="92173"/>
            <a:ext cx="4701625" cy="44627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AU" sz="23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Elders – Shepherding the flock of God</a:t>
            </a:r>
            <a:endParaRPr lang="en-AU" sz="23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BA54E7D3-A5E4-D04E-869A-A79186EBE558}"/>
              </a:ext>
            </a:extLst>
          </p:cNvPr>
          <p:cNvSpPr/>
          <p:nvPr/>
        </p:nvSpPr>
        <p:spPr>
          <a:xfrm>
            <a:off x="69361" y="1461779"/>
            <a:ext cx="9005277" cy="1344792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lvl="0" indent="152400">
              <a:lnSpc>
                <a:spcPct val="115000"/>
              </a:lnSpc>
              <a:spcAft>
                <a:spcPts val="0"/>
              </a:spcAft>
            </a:pPr>
            <a:r>
              <a:rPr lang="en-AU" b="1" baseline="30000" dirty="0">
                <a:latin typeface="Comic Sans MS" panose="030F0902030302020204" pitchFamily="66" charset="0"/>
                <a:ea typeface="Arial" panose="020B0604020202020204" pitchFamily="34" charset="0"/>
              </a:rPr>
              <a:t>4:19 </a:t>
            </a:r>
            <a:r>
              <a:rPr lang="en-AU" dirty="0">
                <a:latin typeface="Comic Sans MS" panose="030F0902030302020204" pitchFamily="66" charset="0"/>
                <a:ea typeface="Arial" panose="020B0604020202020204" pitchFamily="34" charset="0"/>
              </a:rPr>
              <a:t>Therefore let those who suffer according to God’s will entrust their souls to a faithful Creator while doing good. </a:t>
            </a:r>
            <a:endParaRPr lang="en-AU" b="1" dirty="0">
              <a:latin typeface="Comic Sans MS" panose="030F0902030302020204" pitchFamily="66" charset="0"/>
              <a:ea typeface="Arial" panose="020B0604020202020204" pitchFamily="34" charset="0"/>
            </a:endParaRPr>
          </a:p>
          <a:p>
            <a:pPr lvl="0" indent="152400">
              <a:lnSpc>
                <a:spcPct val="115000"/>
              </a:lnSpc>
              <a:spcAft>
                <a:spcPts val="0"/>
              </a:spcAft>
            </a:pPr>
            <a:r>
              <a:rPr lang="en-AU" b="1" dirty="0">
                <a:latin typeface="Comic Sans MS" panose="030F0902030302020204" pitchFamily="66" charset="0"/>
                <a:ea typeface="Arial" panose="020B0604020202020204" pitchFamily="34" charset="0"/>
              </a:rPr>
              <a:t>5 </a:t>
            </a:r>
            <a:r>
              <a:rPr lang="en-AU" dirty="0">
                <a:highlight>
                  <a:srgbClr val="FFFF00"/>
                </a:highlight>
                <a:latin typeface="Comic Sans MS" panose="030F0902030302020204" pitchFamily="66" charset="0"/>
                <a:ea typeface="Arial" panose="020B0604020202020204" pitchFamily="34" charset="0"/>
              </a:rPr>
              <a:t>So</a:t>
            </a:r>
            <a:r>
              <a:rPr lang="en-AU" dirty="0">
                <a:latin typeface="Comic Sans MS" panose="030F0902030302020204" pitchFamily="66" charset="0"/>
                <a:ea typeface="Arial" panose="020B0604020202020204" pitchFamily="34" charset="0"/>
              </a:rPr>
              <a:t> I exhort the elders among you, as a fellow elder and a witness of the sufferings of Christ, as well as a partaker in the glory that is going to be revealed:</a:t>
            </a:r>
            <a:endParaRPr lang="en-AU" dirty="0">
              <a:latin typeface="Comic Sans MS" panose="030F0902030302020204" pitchFamily="66" charset="0"/>
              <a:ea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C1EB34F-9E4C-7146-A577-4767D04D8382}"/>
              </a:ext>
            </a:extLst>
          </p:cNvPr>
          <p:cNvSpPr txBox="1"/>
          <p:nvPr/>
        </p:nvSpPr>
        <p:spPr>
          <a:xfrm>
            <a:off x="5220072" y="-7854"/>
            <a:ext cx="3126698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Recognised and appointed Spiritual Leaders in a Church</a:t>
            </a:r>
            <a:endParaRPr lang="en-AU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AA8E247-3A71-1F46-B819-5EDEE95FF7E4}"/>
              </a:ext>
            </a:extLst>
          </p:cNvPr>
          <p:cNvSpPr txBox="1"/>
          <p:nvPr/>
        </p:nvSpPr>
        <p:spPr>
          <a:xfrm>
            <a:off x="1403648" y="2812640"/>
            <a:ext cx="4905662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Shepherding is oversight – Leading and Guarding</a:t>
            </a:r>
            <a:endParaRPr lang="en-AU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69715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uiExpand="1" build="p"/>
      <p:bldP spid="21" grpId="0" uiExpand="1" animBg="1"/>
      <p:bldP spid="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id="{508757B9-C5FB-0941-BE2B-E7B3378B907E}"/>
              </a:ext>
            </a:extLst>
          </p:cNvPr>
          <p:cNvSpPr txBox="1"/>
          <p:nvPr/>
        </p:nvSpPr>
        <p:spPr>
          <a:xfrm>
            <a:off x="107504" y="538449"/>
            <a:ext cx="9131842" cy="92333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Don’t think that suffering and persecution ought not to happen to a Christian – it’s normal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When the church is persecuted, Elders shepherd to keep the flock from scattering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Although we suffer, filled with joy – look forward to future glory at the return of Christ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9239AAA2-BC73-8E4F-A270-77C7E20A042D}"/>
              </a:ext>
            </a:extLst>
          </p:cNvPr>
          <p:cNvSpPr txBox="1"/>
          <p:nvPr/>
        </p:nvSpPr>
        <p:spPr>
          <a:xfrm>
            <a:off x="323528" y="92173"/>
            <a:ext cx="4701625" cy="44627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AU" sz="23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Elders – Shepherding the flock of God</a:t>
            </a:r>
            <a:endParaRPr lang="en-AU" sz="23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BA54E7D3-A5E4-D04E-869A-A79186EBE558}"/>
              </a:ext>
            </a:extLst>
          </p:cNvPr>
          <p:cNvSpPr/>
          <p:nvPr/>
        </p:nvSpPr>
        <p:spPr>
          <a:xfrm>
            <a:off x="12159" y="3679555"/>
            <a:ext cx="9131841" cy="1026243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lvl="0" indent="6350">
              <a:lnSpc>
                <a:spcPct val="115000"/>
              </a:lnSpc>
              <a:spcAft>
                <a:spcPts val="0"/>
              </a:spcAft>
            </a:pPr>
            <a:r>
              <a:rPr lang="en-AU" b="1" baseline="30000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2 </a:t>
            </a:r>
            <a:r>
              <a:rPr lang="en-AU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shepherd the flock of God that is among you, exercising oversight, not under compulsion, but willingly, as God would have you;  not for shameful gain, but eagerly;  </a:t>
            </a:r>
            <a:r>
              <a:rPr lang="en-AU" b="1" baseline="30000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3 </a:t>
            </a:r>
            <a:r>
              <a:rPr lang="en-AU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not domineering over those in your charge, but being examples to the flock.</a:t>
            </a:r>
            <a:endParaRPr lang="en-AU" dirty="0">
              <a:latin typeface="Comic Sans MS" panose="030F0902030302020204" pitchFamily="66" charset="0"/>
              <a:ea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C1EB34F-9E4C-7146-A577-4767D04D8382}"/>
              </a:ext>
            </a:extLst>
          </p:cNvPr>
          <p:cNvSpPr txBox="1"/>
          <p:nvPr/>
        </p:nvSpPr>
        <p:spPr>
          <a:xfrm>
            <a:off x="5220072" y="-7854"/>
            <a:ext cx="3126698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Recognised and appointed Spiritual Leaders in a Church</a:t>
            </a:r>
            <a:endParaRPr lang="en-AU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AA8E247-3A71-1F46-B819-5EDEE95FF7E4}"/>
              </a:ext>
            </a:extLst>
          </p:cNvPr>
          <p:cNvSpPr txBox="1"/>
          <p:nvPr/>
        </p:nvSpPr>
        <p:spPr>
          <a:xfrm>
            <a:off x="1547664" y="1363049"/>
            <a:ext cx="4905662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Shepherding is oversight – Leading and Guarding</a:t>
            </a:r>
            <a:endParaRPr lang="en-AU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3AB111D-9AD5-D34E-B0B2-F9F3881D9A47}"/>
              </a:ext>
            </a:extLst>
          </p:cNvPr>
          <p:cNvSpPr txBox="1"/>
          <p:nvPr/>
        </p:nvSpPr>
        <p:spPr>
          <a:xfrm>
            <a:off x="29683" y="1666858"/>
            <a:ext cx="9131842" cy="92333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Lord doesn’t want reluctant servants, but willing/eager servants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Leading in the Paths of Christ as they themselves follow Christ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Responsibility to see the flock is fed the true Gospel of Christ</a:t>
            </a:r>
          </a:p>
        </p:txBody>
      </p:sp>
    </p:spTree>
    <p:extLst>
      <p:ext uri="{BB962C8B-B14F-4D97-AF65-F5344CB8AC3E}">
        <p14:creationId xmlns:p14="http://schemas.microsoft.com/office/powerpoint/2010/main" val="13992790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>
            <a:extLst>
              <a:ext uri="{FF2B5EF4-FFF2-40B4-BE49-F238E27FC236}">
                <a16:creationId xmlns:a16="http://schemas.microsoft.com/office/drawing/2014/main" id="{BA54E7D3-A5E4-D04E-869A-A79186EBE558}"/>
              </a:ext>
            </a:extLst>
          </p:cNvPr>
          <p:cNvSpPr/>
          <p:nvPr/>
        </p:nvSpPr>
        <p:spPr>
          <a:xfrm>
            <a:off x="1187624" y="265212"/>
            <a:ext cx="6084168" cy="923330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en-AU" dirty="0">
                <a:latin typeface="Times New Roman" panose="02020603050405020304" pitchFamily="18" charset="0"/>
                <a:ea typeface="Times New Roman" panose="02020603050405020304" pitchFamily="18" charset="0"/>
              </a:rPr>
              <a:t>Matthew 7:</a:t>
            </a:r>
            <a:r>
              <a:rPr lang="en-AU" b="1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endParaRPr lang="en-A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AU" b="1" baseline="30000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15 </a:t>
            </a:r>
            <a:r>
              <a:rPr lang="en-AU" dirty="0">
                <a:solidFill>
                  <a:srgbClr val="FF0000"/>
                </a:solidFill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“Beware of false prophets, who come to you in sheep’s clothing but inwardly are ravenous wolves.</a:t>
            </a:r>
            <a:endParaRPr lang="en-AU" dirty="0">
              <a:latin typeface="Comic Sans MS" panose="030F0902030302020204" pitchFamily="66" charset="0"/>
              <a:ea typeface="Times New Roman" panose="02020603050405020304" pitchFamily="18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7AEDCE5-ED33-DE42-A4BA-B02A182A1155}"/>
              </a:ext>
            </a:extLst>
          </p:cNvPr>
          <p:cNvSpPr/>
          <p:nvPr/>
        </p:nvSpPr>
        <p:spPr>
          <a:xfrm>
            <a:off x="1254826" y="2641476"/>
            <a:ext cx="6634347" cy="923330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en-AU" dirty="0">
                <a:latin typeface="Times New Roman" panose="02020603050405020304" pitchFamily="18" charset="0"/>
                <a:ea typeface="Times New Roman" panose="02020603050405020304" pitchFamily="18" charset="0"/>
              </a:rPr>
              <a:t>Mark 13:22 (ESV) </a:t>
            </a:r>
          </a:p>
          <a:p>
            <a:r>
              <a:rPr lang="en-AU" b="1" baseline="30000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22 </a:t>
            </a:r>
            <a:r>
              <a:rPr lang="en-AU" dirty="0">
                <a:solidFill>
                  <a:srgbClr val="FF0000"/>
                </a:solidFill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…. false christs and false prophets will arise and perform signs and wonders, to lead astray, if possible, the elect.</a:t>
            </a:r>
            <a:endParaRPr lang="en-AU" dirty="0">
              <a:latin typeface="Comic Sans MS" panose="030F0902030302020204" pitchFamily="66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89932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id="{508757B9-C5FB-0941-BE2B-E7B3378B907E}"/>
              </a:ext>
            </a:extLst>
          </p:cNvPr>
          <p:cNvSpPr txBox="1"/>
          <p:nvPr/>
        </p:nvSpPr>
        <p:spPr>
          <a:xfrm>
            <a:off x="107504" y="538449"/>
            <a:ext cx="9131842" cy="92333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Don’t think that suffering and persecution ought not to happen to a Christian – it’s normal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When the church is persecuted, Elders shepherd to keep the flock from scattering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Although we suffer, filled with joy – look forward to future glory at the return of Christ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9239AAA2-BC73-8E4F-A270-77C7E20A042D}"/>
              </a:ext>
            </a:extLst>
          </p:cNvPr>
          <p:cNvSpPr txBox="1"/>
          <p:nvPr/>
        </p:nvSpPr>
        <p:spPr>
          <a:xfrm>
            <a:off x="323528" y="92173"/>
            <a:ext cx="4701625" cy="44627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AU" sz="23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Elders – Shepherding the flock of God</a:t>
            </a:r>
            <a:endParaRPr lang="en-AU" sz="23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BA54E7D3-A5E4-D04E-869A-A79186EBE558}"/>
              </a:ext>
            </a:extLst>
          </p:cNvPr>
          <p:cNvSpPr/>
          <p:nvPr/>
        </p:nvSpPr>
        <p:spPr>
          <a:xfrm>
            <a:off x="29684" y="4441676"/>
            <a:ext cx="9131841" cy="1026243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lvl="0" indent="6350">
              <a:lnSpc>
                <a:spcPct val="115000"/>
              </a:lnSpc>
              <a:spcAft>
                <a:spcPts val="0"/>
              </a:spcAft>
            </a:pPr>
            <a:r>
              <a:rPr lang="en-AU" b="1" baseline="30000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2 </a:t>
            </a:r>
            <a:r>
              <a:rPr lang="en-AU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shepherd the flock of God that is among you, exercising oversight, not under compulsion, but willingly, as God would have you;  not for shameful gain, but eagerly;  </a:t>
            </a:r>
            <a:r>
              <a:rPr lang="en-AU" b="1" baseline="30000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3 </a:t>
            </a:r>
            <a:r>
              <a:rPr lang="en-AU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not domineering over those in your charge, but being examples to the flock.</a:t>
            </a:r>
            <a:endParaRPr lang="en-AU" dirty="0">
              <a:latin typeface="Comic Sans MS" panose="030F0902030302020204" pitchFamily="66" charset="0"/>
              <a:ea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C1EB34F-9E4C-7146-A577-4767D04D8382}"/>
              </a:ext>
            </a:extLst>
          </p:cNvPr>
          <p:cNvSpPr txBox="1"/>
          <p:nvPr/>
        </p:nvSpPr>
        <p:spPr>
          <a:xfrm>
            <a:off x="5220072" y="-7854"/>
            <a:ext cx="3126698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Recognised and appointed Spiritual Leaders in a Church</a:t>
            </a:r>
            <a:endParaRPr lang="en-AU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AA8E247-3A71-1F46-B819-5EDEE95FF7E4}"/>
              </a:ext>
            </a:extLst>
          </p:cNvPr>
          <p:cNvSpPr txBox="1"/>
          <p:nvPr/>
        </p:nvSpPr>
        <p:spPr>
          <a:xfrm>
            <a:off x="1547664" y="1363049"/>
            <a:ext cx="4905662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Shepherding is oversight – Leading and Guarding</a:t>
            </a:r>
            <a:endParaRPr lang="en-AU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3AB111D-9AD5-D34E-B0B2-F9F3881D9A47}"/>
              </a:ext>
            </a:extLst>
          </p:cNvPr>
          <p:cNvSpPr txBox="1"/>
          <p:nvPr/>
        </p:nvSpPr>
        <p:spPr>
          <a:xfrm>
            <a:off x="29683" y="1666858"/>
            <a:ext cx="9131842" cy="92333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Lord doesn’t want reluctant servants, but willing/eager servants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Leading in the Paths of Christ as they themselves follow Christ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Responsibility to see the flock is fed the true Gospel of Christ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44047118-4EAC-0F4D-B2BA-4DEEA6521033}"/>
              </a:ext>
            </a:extLst>
          </p:cNvPr>
          <p:cNvSpPr txBox="1"/>
          <p:nvPr/>
        </p:nvSpPr>
        <p:spPr>
          <a:xfrm>
            <a:off x="17179" y="2523883"/>
            <a:ext cx="2034541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Guarding the Flock</a:t>
            </a:r>
            <a:endParaRPr lang="en-AU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BD5996F-B713-9B47-AB9E-C6BC203E6F15}"/>
              </a:ext>
            </a:extLst>
          </p:cNvPr>
          <p:cNvSpPr txBox="1"/>
          <p:nvPr/>
        </p:nvSpPr>
        <p:spPr>
          <a:xfrm>
            <a:off x="1920207" y="2530555"/>
            <a:ext cx="7206614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Watch out for false teachers/prophets/christs who will lead the flock astray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807B5686-A335-DA46-8633-9951EA4FF57E}"/>
              </a:ext>
            </a:extLst>
          </p:cNvPr>
          <p:cNvSpPr txBox="1"/>
          <p:nvPr/>
        </p:nvSpPr>
        <p:spPr>
          <a:xfrm>
            <a:off x="136803" y="2828870"/>
            <a:ext cx="8990018" cy="92333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Not easy to tell (a wolf that looks like a sheep).  On the outside they appear good.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Discern by the content of their character;  and content of their message.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Steer the flock away from teaching that appeals to the flesh.  Point them to Jesus &amp; His word</a:t>
            </a:r>
          </a:p>
        </p:txBody>
      </p:sp>
    </p:spTree>
    <p:extLst>
      <p:ext uri="{BB962C8B-B14F-4D97-AF65-F5344CB8AC3E}">
        <p14:creationId xmlns:p14="http://schemas.microsoft.com/office/powerpoint/2010/main" val="26172403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id="{508757B9-C5FB-0941-BE2B-E7B3378B907E}"/>
              </a:ext>
            </a:extLst>
          </p:cNvPr>
          <p:cNvSpPr txBox="1"/>
          <p:nvPr/>
        </p:nvSpPr>
        <p:spPr>
          <a:xfrm>
            <a:off x="107504" y="538449"/>
            <a:ext cx="9131842" cy="92333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Don’t think that suffering and persecution ought not to happen to a Christian – it’s normal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When the church is persecuted, Elders shepherd to keep the flock from scattering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Although we suffer, filled with joy – look forward to future glory at the return of Christ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9239AAA2-BC73-8E4F-A270-77C7E20A042D}"/>
              </a:ext>
            </a:extLst>
          </p:cNvPr>
          <p:cNvSpPr txBox="1"/>
          <p:nvPr/>
        </p:nvSpPr>
        <p:spPr>
          <a:xfrm>
            <a:off x="323528" y="92173"/>
            <a:ext cx="4701625" cy="44627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AU" sz="23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Elders – Shepherding the flock of God</a:t>
            </a:r>
            <a:endParaRPr lang="en-AU" sz="23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BA54E7D3-A5E4-D04E-869A-A79186EBE558}"/>
              </a:ext>
            </a:extLst>
          </p:cNvPr>
          <p:cNvSpPr/>
          <p:nvPr/>
        </p:nvSpPr>
        <p:spPr>
          <a:xfrm>
            <a:off x="1783376" y="3793604"/>
            <a:ext cx="5000045" cy="707694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lvl="0" indent="6350">
              <a:lnSpc>
                <a:spcPct val="115000"/>
              </a:lnSpc>
              <a:spcAft>
                <a:spcPts val="0"/>
              </a:spcAft>
            </a:pPr>
            <a:r>
              <a:rPr lang="en-AU" b="1" baseline="30000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4 </a:t>
            </a:r>
            <a:r>
              <a:rPr lang="en-AU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And when the chief Shepherd appears, you will receive the unfading crown of glory.</a:t>
            </a:r>
            <a:endParaRPr lang="en-AU" dirty="0">
              <a:latin typeface="Comic Sans MS" panose="030F0902030302020204" pitchFamily="66" charset="0"/>
              <a:ea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C1EB34F-9E4C-7146-A577-4767D04D8382}"/>
              </a:ext>
            </a:extLst>
          </p:cNvPr>
          <p:cNvSpPr txBox="1"/>
          <p:nvPr/>
        </p:nvSpPr>
        <p:spPr>
          <a:xfrm>
            <a:off x="5220072" y="-7854"/>
            <a:ext cx="3126698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Recognised and appointed Spiritual Leaders in a Church</a:t>
            </a:r>
            <a:endParaRPr lang="en-AU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AA8E247-3A71-1F46-B819-5EDEE95FF7E4}"/>
              </a:ext>
            </a:extLst>
          </p:cNvPr>
          <p:cNvSpPr txBox="1"/>
          <p:nvPr/>
        </p:nvSpPr>
        <p:spPr>
          <a:xfrm>
            <a:off x="1547664" y="1363049"/>
            <a:ext cx="4905662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Shepherding is oversight – Leading and Guarding</a:t>
            </a:r>
            <a:endParaRPr lang="en-AU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3AB111D-9AD5-D34E-B0B2-F9F3881D9A47}"/>
              </a:ext>
            </a:extLst>
          </p:cNvPr>
          <p:cNvSpPr txBox="1"/>
          <p:nvPr/>
        </p:nvSpPr>
        <p:spPr>
          <a:xfrm>
            <a:off x="29683" y="1666858"/>
            <a:ext cx="9131842" cy="92333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Lord doesn’t want reluctant servants, but willing/eager servants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Leading in the Paths of Christ as they themselves follow Christ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Responsibility to see the flock is fed the true Gospel of Christ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44047118-4EAC-0F4D-B2BA-4DEEA6521033}"/>
              </a:ext>
            </a:extLst>
          </p:cNvPr>
          <p:cNvSpPr txBox="1"/>
          <p:nvPr/>
        </p:nvSpPr>
        <p:spPr>
          <a:xfrm>
            <a:off x="17179" y="2523883"/>
            <a:ext cx="2034541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Guarding the Flock</a:t>
            </a:r>
            <a:endParaRPr lang="en-AU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BD5996F-B713-9B47-AB9E-C6BC203E6F15}"/>
              </a:ext>
            </a:extLst>
          </p:cNvPr>
          <p:cNvSpPr txBox="1"/>
          <p:nvPr/>
        </p:nvSpPr>
        <p:spPr>
          <a:xfrm>
            <a:off x="1920207" y="2530555"/>
            <a:ext cx="7206614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Watch out for false teachers/prophets/christs who will lead the flock astray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807B5686-A335-DA46-8633-9951EA4FF57E}"/>
              </a:ext>
            </a:extLst>
          </p:cNvPr>
          <p:cNvSpPr txBox="1"/>
          <p:nvPr/>
        </p:nvSpPr>
        <p:spPr>
          <a:xfrm>
            <a:off x="136803" y="2828870"/>
            <a:ext cx="8990018" cy="92333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Not easy to tell (a wolf that looks like a sheep).  On the outside they appear good.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Discern by the content of their character;  and content of their message.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Steer the flock away from teaching that appeals to the flesh.  Point them to Jesus &amp; His word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01A7231D-6E5E-4542-8BFC-F723BDD16056}"/>
              </a:ext>
            </a:extLst>
          </p:cNvPr>
          <p:cNvSpPr txBox="1"/>
          <p:nvPr/>
        </p:nvSpPr>
        <p:spPr>
          <a:xfrm>
            <a:off x="46011" y="4508512"/>
            <a:ext cx="8990018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Not about a hierarchy of rewards – A reward for all who eagerly serve the Lord (willingly)</a:t>
            </a:r>
          </a:p>
        </p:txBody>
      </p:sp>
    </p:spTree>
    <p:extLst>
      <p:ext uri="{BB962C8B-B14F-4D97-AF65-F5344CB8AC3E}">
        <p14:creationId xmlns:p14="http://schemas.microsoft.com/office/powerpoint/2010/main" val="22322327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id="{508757B9-C5FB-0941-BE2B-E7B3378B907E}"/>
              </a:ext>
            </a:extLst>
          </p:cNvPr>
          <p:cNvSpPr txBox="1"/>
          <p:nvPr/>
        </p:nvSpPr>
        <p:spPr>
          <a:xfrm>
            <a:off x="107504" y="538449"/>
            <a:ext cx="9131842" cy="92333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Don’t think that suffering and persecution ought not to happen to a Christian – it’s normal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When the church is persecuted, Elders shepherd to keep the flock from scattering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Although we suffer, filled with joy – look forward to future glory at the return of Christ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9239AAA2-BC73-8E4F-A270-77C7E20A042D}"/>
              </a:ext>
            </a:extLst>
          </p:cNvPr>
          <p:cNvSpPr txBox="1"/>
          <p:nvPr/>
        </p:nvSpPr>
        <p:spPr>
          <a:xfrm>
            <a:off x="323528" y="92173"/>
            <a:ext cx="4701625" cy="44627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AU" sz="23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Elders – Shepherding the flock of God</a:t>
            </a:r>
            <a:endParaRPr lang="en-AU" sz="23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C1EB34F-9E4C-7146-A577-4767D04D8382}"/>
              </a:ext>
            </a:extLst>
          </p:cNvPr>
          <p:cNvSpPr txBox="1"/>
          <p:nvPr/>
        </p:nvSpPr>
        <p:spPr>
          <a:xfrm>
            <a:off x="5220072" y="-7854"/>
            <a:ext cx="3126698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Recognised and appointed Spiritual Leaders in a Church</a:t>
            </a:r>
            <a:endParaRPr lang="en-AU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AA8E247-3A71-1F46-B819-5EDEE95FF7E4}"/>
              </a:ext>
            </a:extLst>
          </p:cNvPr>
          <p:cNvSpPr txBox="1"/>
          <p:nvPr/>
        </p:nvSpPr>
        <p:spPr>
          <a:xfrm>
            <a:off x="1547664" y="1363049"/>
            <a:ext cx="4905662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Shepherding is oversight – Leading and Guarding</a:t>
            </a:r>
            <a:endParaRPr lang="en-AU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3AB111D-9AD5-D34E-B0B2-F9F3881D9A47}"/>
              </a:ext>
            </a:extLst>
          </p:cNvPr>
          <p:cNvSpPr txBox="1"/>
          <p:nvPr/>
        </p:nvSpPr>
        <p:spPr>
          <a:xfrm>
            <a:off x="17179" y="1596839"/>
            <a:ext cx="9131842" cy="92333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Lord doesn’t want reluctant servants, but willing/eager servants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Leading in the Paths of Christ as they themselves follow Christ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Responsibility to see the flock is fed the true Gospel of Christ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44047118-4EAC-0F4D-B2BA-4DEEA6521033}"/>
              </a:ext>
            </a:extLst>
          </p:cNvPr>
          <p:cNvSpPr txBox="1"/>
          <p:nvPr/>
        </p:nvSpPr>
        <p:spPr>
          <a:xfrm>
            <a:off x="17179" y="2420176"/>
            <a:ext cx="2034541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Guarding the Flock</a:t>
            </a:r>
            <a:endParaRPr lang="en-AU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BD5996F-B713-9B47-AB9E-C6BC203E6F15}"/>
              </a:ext>
            </a:extLst>
          </p:cNvPr>
          <p:cNvSpPr txBox="1"/>
          <p:nvPr/>
        </p:nvSpPr>
        <p:spPr>
          <a:xfrm>
            <a:off x="1911443" y="2420176"/>
            <a:ext cx="7206614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Watch out for false teachers/prophets/christs who will lead the flock astray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807B5686-A335-DA46-8633-9951EA4FF57E}"/>
              </a:ext>
            </a:extLst>
          </p:cNvPr>
          <p:cNvSpPr txBox="1"/>
          <p:nvPr/>
        </p:nvSpPr>
        <p:spPr>
          <a:xfrm>
            <a:off x="128039" y="2648011"/>
            <a:ext cx="8990018" cy="92333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Not easy to tell (a wolf that looks like a sheep).  On the outside they appear good.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Discern by the content of their character;  and content of their message.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Steer the flock away from teaching that appeals to the flesh.  Point them to Jesus &amp; His word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01A7231D-6E5E-4542-8BFC-F723BDD16056}"/>
              </a:ext>
            </a:extLst>
          </p:cNvPr>
          <p:cNvSpPr txBox="1"/>
          <p:nvPr/>
        </p:nvSpPr>
        <p:spPr>
          <a:xfrm>
            <a:off x="2910135" y="3511270"/>
            <a:ext cx="6075942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reward for all who eagerly serve the Lord (willingly)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B6F7193A-3EB3-3941-9E70-B5D277FDE081}"/>
              </a:ext>
            </a:extLst>
          </p:cNvPr>
          <p:cNvSpPr txBox="1"/>
          <p:nvPr/>
        </p:nvSpPr>
        <p:spPr>
          <a:xfrm>
            <a:off x="-10425" y="3490498"/>
            <a:ext cx="297713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Unfading Crown of Glory</a:t>
            </a:r>
            <a:endParaRPr lang="en-AU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C5C29855-5ACA-1E49-95C7-549D8D07E606}"/>
              </a:ext>
            </a:extLst>
          </p:cNvPr>
          <p:cNvSpPr txBox="1"/>
          <p:nvPr/>
        </p:nvSpPr>
        <p:spPr>
          <a:xfrm>
            <a:off x="59099" y="3924394"/>
            <a:ext cx="297713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Humility toward one another</a:t>
            </a: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3F30E77E-4471-884B-924E-C08F88CEB420}"/>
              </a:ext>
            </a:extLst>
          </p:cNvPr>
          <p:cNvCxnSpPr>
            <a:cxnSpLocks/>
          </p:cNvCxnSpPr>
          <p:nvPr/>
        </p:nvCxnSpPr>
        <p:spPr>
          <a:xfrm>
            <a:off x="115683" y="3859830"/>
            <a:ext cx="8886751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Rectangle 20">
            <a:extLst>
              <a:ext uri="{FF2B5EF4-FFF2-40B4-BE49-F238E27FC236}">
                <a16:creationId xmlns:a16="http://schemas.microsoft.com/office/drawing/2014/main" id="{BA54E7D3-A5E4-D04E-869A-A79186EBE558}"/>
              </a:ext>
            </a:extLst>
          </p:cNvPr>
          <p:cNvSpPr/>
          <p:nvPr/>
        </p:nvSpPr>
        <p:spPr>
          <a:xfrm>
            <a:off x="4000495" y="3845558"/>
            <a:ext cx="5137370" cy="1200329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en-AU" b="1" baseline="30000" dirty="0">
                <a:latin typeface="Comic Sans MS" panose="030F0902030302020204" pitchFamily="66" charset="0"/>
                <a:ea typeface="Times New Roman" panose="02020603050405020304" pitchFamily="18" charset="0"/>
              </a:rPr>
              <a:t>5 </a:t>
            </a:r>
            <a:r>
              <a:rPr lang="en-AU" dirty="0">
                <a:latin typeface="Comic Sans MS" panose="030F0902030302020204" pitchFamily="66" charset="0"/>
                <a:ea typeface="Times New Roman" panose="02020603050405020304" pitchFamily="18" charset="0"/>
              </a:rPr>
              <a:t>Likewise, you who are younger, be subject to the elders.  Clothe yourselves, all of you, with humility toward one another, for “God opposes the proud but gives grace to the humble.”</a:t>
            </a:r>
            <a:endParaRPr lang="en-A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8276F27D-1447-4444-B2A3-FD7A23092241}"/>
              </a:ext>
            </a:extLst>
          </p:cNvPr>
          <p:cNvSpPr txBox="1"/>
          <p:nvPr/>
        </p:nvSpPr>
        <p:spPr>
          <a:xfrm>
            <a:off x="0" y="4252504"/>
            <a:ext cx="3989451" cy="147732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humble enough to follow recognised and appointed Spiritual leaders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 be a good elder, requires humility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 be a functioning church requires humility in all.</a:t>
            </a:r>
          </a:p>
        </p:txBody>
      </p:sp>
    </p:spTree>
    <p:extLst>
      <p:ext uri="{BB962C8B-B14F-4D97-AF65-F5344CB8AC3E}">
        <p14:creationId xmlns:p14="http://schemas.microsoft.com/office/powerpoint/2010/main" val="36910567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Arial"/>
        <a:cs typeface="Arial"/>
      </a:majorFont>
      <a:minorFont>
        <a:latin typeface="Arial"/>
        <a:ea typeface="Arial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120623</TotalTime>
  <Words>1539</Words>
  <Application>Microsoft Macintosh PowerPoint</Application>
  <PresentationFormat>On-screen Show (16:10)</PresentationFormat>
  <Paragraphs>117</Paragraphs>
  <Slides>10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Comic Sans MS</vt:lpstr>
      <vt:lpstr>Times New Roman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UC Queensland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 Brumpton</dc:creator>
  <cp:lastModifiedBy>Michael Brumpton</cp:lastModifiedBy>
  <cp:revision>2043</cp:revision>
  <cp:lastPrinted>2021-02-13T01:54:00Z</cp:lastPrinted>
  <dcterms:created xsi:type="dcterms:W3CDTF">2016-11-04T06:28:01Z</dcterms:created>
  <dcterms:modified xsi:type="dcterms:W3CDTF">2021-02-13T22:44:30Z</dcterms:modified>
</cp:coreProperties>
</file>